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7" r:id="rId1"/>
  </p:sldMasterIdLst>
  <p:sldIdLst>
    <p:sldId id="259" r:id="rId2"/>
    <p:sldId id="258" r:id="rId3"/>
    <p:sldId id="260" r:id="rId4"/>
    <p:sldId id="261" r:id="rId5"/>
    <p:sldId id="263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A147"/>
    <a:srgbClr val="B54C2D"/>
    <a:srgbClr val="B66952"/>
    <a:srgbClr val="B56D45"/>
    <a:srgbClr val="DF98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8747-4367-4BD2-8D51-C97E202738E2}" type="datetime1">
              <a:rPr lang="en-US" smtClean="0"/>
              <a:t>8/20/2021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8086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1B079-7EF0-44EE-B798-BCC497C9F3B2}" type="datetime1">
              <a:rPr lang="en-US" smtClean="0"/>
              <a:t>8/20/2021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106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70A8-1D13-4657-95F0-A9EA54967B8D}" type="datetime1">
              <a:rPr lang="en-US" smtClean="0"/>
              <a:t>8/20/2021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8682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B90AC-71BD-4C7F-8ACA-7B3F18292E63}" type="datetime1">
              <a:rPr lang="en-US" smtClean="0"/>
              <a:t>8/20/2021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709027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EFC2C-8905-46F0-B443-CE905B76BA01}" type="datetime1">
              <a:rPr lang="en-US" smtClean="0"/>
              <a:t>8/20/2021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7746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79DC3-C9B5-499E-9140-0DC28B7074E2}" type="datetime1">
              <a:rPr lang="en-US" smtClean="0"/>
              <a:t>8/20/2021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75685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B33EA-E472-4D22-9C03-A9C14AA21CED}" type="datetime1">
              <a:rPr lang="en-US" smtClean="0"/>
              <a:t>8/20/2021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89804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E833E-1B6D-415F-AD29-75AE8C43BD0D}" type="datetime1">
              <a:rPr lang="en-US" smtClean="0"/>
              <a:t>8/20/2021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02815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8452596F-08A7-4B70-989A-F2B1CF31E66B}" type="datetime1">
              <a:rPr lang="en-US" smtClean="0"/>
              <a:t>8/20/2021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1823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A3C-5767-4844-A0A3-83778C2E5409}" type="datetime1">
              <a:rPr lang="en-US" smtClean="0"/>
              <a:t>8/20/2021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860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07A8-A5CF-4D38-AB86-7EDDA87A85D4}" type="datetime1">
              <a:rPr lang="en-US" smtClean="0"/>
              <a:t>8/20/2021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430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D27C-8599-43EF-BA1D-14DDC1946E06}" type="datetime1">
              <a:rPr lang="en-US" smtClean="0"/>
              <a:t>8/20/2021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2780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43D99-809A-49C0-96E5-4250D0B498EE}" type="datetime1">
              <a:rPr lang="en-US" smtClean="0"/>
              <a:t>8/20/2021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881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3DE9B-B678-4EFB-BB7D-A4370204A0B0}" type="datetime1">
              <a:rPr lang="en-US" smtClean="0"/>
              <a:t>8/20/2021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5398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812DA-F765-4142-A6A3-A8ED7235E082}" type="datetime1">
              <a:rPr lang="en-US" smtClean="0"/>
              <a:t>8/20/2021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572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277FD-7DE6-41D4-930D-AC99F5AFE54E}" type="datetime1">
              <a:rPr lang="en-US" smtClean="0"/>
              <a:t>8/20/2021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567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15526-7079-4B7B-987C-1B5FAE11A0FF}" type="datetime1">
              <a:rPr lang="en-US" smtClean="0"/>
              <a:t>8/20/2021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573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3ED0CC-082F-4160-86E5-0D6041F12778}" type="datetime1">
              <a:rPr lang="en-US" smtClean="0"/>
              <a:t>8/20/2021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16475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  <p:sldLayoutId id="2147483731" r:id="rId14"/>
    <p:sldLayoutId id="2147483732" r:id="rId15"/>
    <p:sldLayoutId id="2147483733" r:id="rId16"/>
    <p:sldLayoutId id="2147483734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cup, coffee, food, beverage&#10;&#10;Description automatically generated">
            <a:extLst>
              <a:ext uri="{FF2B5EF4-FFF2-40B4-BE49-F238E27FC236}">
                <a16:creationId xmlns:a16="http://schemas.microsoft.com/office/drawing/2014/main" id="{91BC5572-FC33-4C1C-8DEE-C2CF75A7564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D1F047C-C727-42A7-85C5-68C5AA1B1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619" y="126538"/>
            <a:ext cx="8659998" cy="2341880"/>
          </a:xfrm>
        </p:spPr>
        <p:txBody>
          <a:bodyPr>
            <a:normAutofit/>
          </a:bodyPr>
          <a:lstStyle/>
          <a:p>
            <a:pPr algn="l"/>
            <a:r>
              <a:rPr lang="en-US" sz="50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MEMAHAMI MULTITAFSIR BAHASA HUKUM DALAM PERSPEKTIF HUKUM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93FB3F-A8D4-46D3-A1C6-C79C645637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9455" y="2884733"/>
            <a:ext cx="8659998" cy="1397951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Oleh:</a:t>
            </a:r>
          </a:p>
          <a:p>
            <a:pPr algn="ctr"/>
            <a:r>
              <a:rPr lang="en-US" sz="3200" b="1" u="sng" dirty="0">
                <a:latin typeface="Cambria" panose="02040503050406030204" pitchFamily="18" charset="0"/>
                <a:ea typeface="Cambria" panose="02040503050406030204" pitchFamily="18" charset="0"/>
              </a:rPr>
              <a:t>GUSTINI KUSUMA SARI TANGKAU, SH. MH.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CCBF79BD-1E37-4E31-8186-91D8AC0AFCAA}"/>
              </a:ext>
            </a:extLst>
          </p:cNvPr>
          <p:cNvSpPr txBox="1">
            <a:spLocks/>
          </p:cNvSpPr>
          <p:nvPr/>
        </p:nvSpPr>
        <p:spPr>
          <a:xfrm>
            <a:off x="2128981" y="4768393"/>
            <a:ext cx="7310145" cy="15378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err="1">
                <a:latin typeface="Calisto MT" panose="02040603050505030304" pitchFamily="18" charset="0"/>
              </a:rPr>
              <a:t>Materi</a:t>
            </a:r>
            <a:r>
              <a:rPr lang="en-US" sz="2800" b="1" dirty="0">
                <a:latin typeface="Calisto MT" panose="02040603050505030304" pitchFamily="18" charset="0"/>
              </a:rPr>
              <a:t> </a:t>
            </a:r>
            <a:r>
              <a:rPr lang="en-US" sz="2800" b="1" dirty="0" err="1">
                <a:latin typeface="Calisto MT" panose="02040603050505030304" pitchFamily="18" charset="0"/>
              </a:rPr>
              <a:t>disampaikan</a:t>
            </a:r>
            <a:r>
              <a:rPr lang="en-US" sz="2800" b="1" dirty="0">
                <a:latin typeface="Calisto MT" panose="02040603050505030304" pitchFamily="18" charset="0"/>
              </a:rPr>
              <a:t> pada </a:t>
            </a:r>
            <a:r>
              <a:rPr lang="en-US" sz="2800" b="1" dirty="0" err="1">
                <a:latin typeface="Calisto MT" panose="02040603050505030304" pitchFamily="18" charset="0"/>
              </a:rPr>
              <a:t>Kuliah</a:t>
            </a:r>
            <a:r>
              <a:rPr lang="en-US" sz="2800" b="1" dirty="0">
                <a:latin typeface="Calisto MT" panose="02040603050505030304" pitchFamily="18" charset="0"/>
              </a:rPr>
              <a:t> </a:t>
            </a:r>
            <a:r>
              <a:rPr lang="en-US" sz="2800" b="1" dirty="0" err="1">
                <a:latin typeface="Calisto MT" panose="02040603050505030304" pitchFamily="18" charset="0"/>
              </a:rPr>
              <a:t>Umum</a:t>
            </a:r>
            <a:endParaRPr lang="en-US" sz="2800" b="1" dirty="0">
              <a:latin typeface="Calisto MT" panose="02040603050505030304" pitchFamily="18" charset="0"/>
            </a:endParaRPr>
          </a:p>
          <a:p>
            <a:pPr algn="ctr"/>
            <a:r>
              <a:rPr lang="en-US" sz="2800" b="1" dirty="0">
                <a:latin typeface="Calisto MT" panose="02040603050505030304" pitchFamily="18" charset="0"/>
              </a:rPr>
              <a:t> Prodi Bahasa dan Sastra Indonesia </a:t>
            </a:r>
          </a:p>
          <a:p>
            <a:pPr algn="ctr"/>
            <a:r>
              <a:rPr lang="en-US" sz="2800" b="1" dirty="0">
                <a:latin typeface="Calisto MT" panose="02040603050505030304" pitchFamily="18" charset="0"/>
              </a:rPr>
              <a:t>STKIP </a:t>
            </a:r>
            <a:r>
              <a:rPr lang="en-US" sz="2800" b="1" dirty="0" err="1">
                <a:latin typeface="Calisto MT" panose="02040603050505030304" pitchFamily="18" charset="0"/>
              </a:rPr>
              <a:t>Singkawang</a:t>
            </a:r>
            <a:endParaRPr lang="en-US" sz="2800" b="1" dirty="0">
              <a:latin typeface="Calisto MT" panose="02040603050505030304" pitchFamily="18" charset="0"/>
            </a:endParaRPr>
          </a:p>
          <a:p>
            <a:pPr algn="ctr"/>
            <a:endParaRPr lang="en-US" sz="2600" dirty="0">
              <a:latin typeface="Adobe Garamond Pro Bold" panose="02020702060506020403" pitchFamily="18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4EE9A9E-5367-4B35-8274-10FA0B04C670}"/>
              </a:ext>
            </a:extLst>
          </p:cNvPr>
          <p:cNvSpPr txBox="1">
            <a:spLocks/>
          </p:cNvSpPr>
          <p:nvPr/>
        </p:nvSpPr>
        <p:spPr>
          <a:xfrm>
            <a:off x="9106617" y="2902769"/>
            <a:ext cx="3085363" cy="10587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 err="1"/>
              <a:t>Singkawang</a:t>
            </a:r>
            <a:r>
              <a:rPr lang="en-US" sz="2800" dirty="0"/>
              <a:t>,</a:t>
            </a:r>
          </a:p>
          <a:p>
            <a:pPr algn="ctr"/>
            <a:r>
              <a:rPr lang="en-US" sz="2800" dirty="0"/>
              <a:t>20 </a:t>
            </a:r>
            <a:r>
              <a:rPr lang="en-US" sz="2800" dirty="0" err="1"/>
              <a:t>Agustus</a:t>
            </a:r>
            <a:r>
              <a:rPr lang="en-US" sz="2800" dirty="0"/>
              <a:t> 2021</a:t>
            </a:r>
          </a:p>
          <a:p>
            <a:pPr algn="ctr"/>
            <a:endParaRPr lang="en-US" sz="2600" dirty="0">
              <a:latin typeface="Adobe Garamond Pro Bold" panose="02020702060506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3738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A748D-BEEC-43A4-BFF3-B31C0275A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solidFill>
                  <a:schemeClr val="accent1">
                    <a:lumMod val="75000"/>
                  </a:schemeClr>
                </a:solidFill>
              </a:rPr>
              <a:t>BAHASA HUKUM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8F45CCA-EB5A-41D4-BAD5-DD6CC79620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2"/>
            <a:ext cx="9613861" cy="38514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ID" sz="3800" b="0" i="0" dirty="0">
                <a:effectLst/>
                <a:latin typeface="Montserrat"/>
              </a:rPr>
              <a:t>Bahasa Hukum </a:t>
            </a:r>
            <a:r>
              <a:rPr lang="en-ID" sz="3800" b="0" i="0" dirty="0" err="1">
                <a:effectLst/>
                <a:latin typeface="Montserrat"/>
              </a:rPr>
              <a:t>merupakan</a:t>
            </a:r>
            <a:r>
              <a:rPr lang="en-ID" sz="3800" b="0" i="0" dirty="0">
                <a:effectLst/>
                <a:latin typeface="Montserrat"/>
              </a:rPr>
              <a:t> Bahasa Indonesia yang </a:t>
            </a:r>
            <a:r>
              <a:rPr lang="en-ID" sz="3800" b="0" i="0" dirty="0" err="1">
                <a:effectLst/>
                <a:latin typeface="Montserrat"/>
              </a:rPr>
              <a:t>dipergunakan</a:t>
            </a:r>
            <a:r>
              <a:rPr lang="en-ID" sz="3800" b="0" i="0" dirty="0">
                <a:effectLst/>
                <a:latin typeface="Montserrat"/>
              </a:rPr>
              <a:t> </a:t>
            </a:r>
            <a:r>
              <a:rPr lang="en-ID" sz="3800" b="0" i="0" dirty="0" err="1">
                <a:effectLst/>
                <a:latin typeface="Montserrat"/>
              </a:rPr>
              <a:t>dalam</a:t>
            </a:r>
            <a:r>
              <a:rPr lang="en-ID" sz="3800" b="0" i="0" dirty="0">
                <a:effectLst/>
                <a:latin typeface="Montserrat"/>
              </a:rPr>
              <a:t> </a:t>
            </a:r>
            <a:r>
              <a:rPr lang="en-ID" sz="3800" b="0" i="0" dirty="0" err="1">
                <a:effectLst/>
                <a:latin typeface="Montserrat"/>
              </a:rPr>
              <a:t>bidang</a:t>
            </a:r>
            <a:r>
              <a:rPr lang="en-ID" sz="3800" b="0" i="0" dirty="0">
                <a:effectLst/>
                <a:latin typeface="Montserrat"/>
              </a:rPr>
              <a:t> </a:t>
            </a:r>
            <a:r>
              <a:rPr lang="en-ID" sz="3800" b="0" i="0" dirty="0" err="1">
                <a:effectLst/>
                <a:latin typeface="Montserrat"/>
              </a:rPr>
              <a:t>hukum</a:t>
            </a:r>
            <a:r>
              <a:rPr lang="en-ID" sz="3800" b="0" i="0" dirty="0">
                <a:effectLst/>
                <a:latin typeface="Montserrat"/>
              </a:rPr>
              <a:t>, dan </a:t>
            </a:r>
            <a:r>
              <a:rPr lang="en-ID" sz="3800" b="0" i="0" dirty="0" err="1">
                <a:effectLst/>
                <a:latin typeface="Montserrat"/>
              </a:rPr>
              <a:t>karena</a:t>
            </a:r>
            <a:r>
              <a:rPr lang="en-ID" sz="3800" b="0" i="0" dirty="0">
                <a:effectLst/>
                <a:latin typeface="Montserrat"/>
              </a:rPr>
              <a:t> </a:t>
            </a:r>
            <a:r>
              <a:rPr lang="en-ID" sz="3800" b="0" i="0" dirty="0" err="1">
                <a:effectLst/>
                <a:latin typeface="Montserrat"/>
              </a:rPr>
              <a:t>fungsinya</a:t>
            </a:r>
            <a:r>
              <a:rPr lang="en-ID" sz="3800" b="0" i="0" dirty="0">
                <a:effectLst/>
                <a:latin typeface="Montserrat"/>
              </a:rPr>
              <a:t> </a:t>
            </a:r>
            <a:r>
              <a:rPr lang="en-ID" sz="3800" b="0" i="0" dirty="0" err="1">
                <a:effectLst/>
                <a:latin typeface="Montserrat"/>
              </a:rPr>
              <a:t>mempunyai</a:t>
            </a:r>
            <a:r>
              <a:rPr lang="en-ID" sz="3800" b="0" i="0" dirty="0">
                <a:effectLst/>
                <a:latin typeface="Montserrat"/>
              </a:rPr>
              <a:t> </a:t>
            </a:r>
            <a:r>
              <a:rPr lang="en-ID" sz="3800" b="0" i="0" dirty="0" err="1">
                <a:effectLst/>
                <a:latin typeface="Montserrat"/>
              </a:rPr>
              <a:t>karakter</a:t>
            </a:r>
            <a:r>
              <a:rPr lang="en-ID" sz="3800" b="0" i="0" dirty="0">
                <a:effectLst/>
                <a:latin typeface="Montserrat"/>
              </a:rPr>
              <a:t> </a:t>
            </a:r>
            <a:r>
              <a:rPr lang="en-ID" sz="3800" b="0" i="0" dirty="0" err="1">
                <a:effectLst/>
                <a:latin typeface="Montserrat"/>
              </a:rPr>
              <a:t>tersendiri</a:t>
            </a:r>
            <a:r>
              <a:rPr lang="en-ID" sz="3800" b="0" i="0" dirty="0">
                <a:effectLst/>
                <a:latin typeface="Montserrat"/>
              </a:rPr>
              <a:t>. </a:t>
            </a:r>
          </a:p>
          <a:p>
            <a:pPr marL="0" indent="0">
              <a:buNone/>
            </a:pPr>
            <a:r>
              <a:rPr lang="en-ID" sz="3800" b="0" i="0" dirty="0" err="1">
                <a:effectLst/>
                <a:latin typeface="Montserrat"/>
              </a:rPr>
              <a:t>Karakter</a:t>
            </a:r>
            <a:r>
              <a:rPr lang="en-ID" sz="3800" b="0" i="0" dirty="0">
                <a:effectLst/>
                <a:latin typeface="Montserrat"/>
              </a:rPr>
              <a:t> </a:t>
            </a:r>
            <a:r>
              <a:rPr lang="en-ID" sz="3800" b="0" i="0" dirty="0" err="1">
                <a:effectLst/>
                <a:latin typeface="Montserrat"/>
              </a:rPr>
              <a:t>bahasa</a:t>
            </a:r>
            <a:r>
              <a:rPr lang="en-ID" sz="3800" b="0" i="0" dirty="0">
                <a:effectLst/>
                <a:latin typeface="Montserrat"/>
              </a:rPr>
              <a:t> </a:t>
            </a:r>
            <a:r>
              <a:rPr lang="en-ID" sz="3800" b="0" i="0" dirty="0" err="1">
                <a:effectLst/>
                <a:latin typeface="Montserrat"/>
              </a:rPr>
              <a:t>hukum</a:t>
            </a:r>
            <a:r>
              <a:rPr lang="en-ID" sz="3800" b="0" i="0" dirty="0">
                <a:effectLst/>
                <a:latin typeface="Montserrat"/>
              </a:rPr>
              <a:t> </a:t>
            </a:r>
            <a:r>
              <a:rPr lang="en-ID" sz="3800" b="0" i="0" dirty="0" err="1">
                <a:effectLst/>
                <a:latin typeface="Montserrat"/>
              </a:rPr>
              <a:t>terletak</a:t>
            </a:r>
            <a:r>
              <a:rPr lang="en-ID" sz="3800" b="0" i="0" dirty="0">
                <a:effectLst/>
                <a:latin typeface="Montserrat"/>
              </a:rPr>
              <a:t> pada </a:t>
            </a:r>
            <a:r>
              <a:rPr lang="en-ID" sz="3800" b="0" i="0" dirty="0" err="1">
                <a:effectLst/>
                <a:latin typeface="Montserrat"/>
              </a:rPr>
              <a:t>kekhususan</a:t>
            </a:r>
            <a:r>
              <a:rPr lang="en-ID" sz="3800" b="0" i="0" dirty="0">
                <a:effectLst/>
                <a:latin typeface="Montserrat"/>
              </a:rPr>
              <a:t> </a:t>
            </a:r>
            <a:r>
              <a:rPr lang="en-ID" sz="3800" b="0" i="0" dirty="0" err="1">
                <a:effectLst/>
                <a:latin typeface="Montserrat"/>
              </a:rPr>
              <a:t>istilah</a:t>
            </a:r>
            <a:r>
              <a:rPr lang="en-ID" sz="3800" b="0" i="0" dirty="0">
                <a:effectLst/>
                <a:latin typeface="Montserrat"/>
              </a:rPr>
              <a:t>, </a:t>
            </a:r>
            <a:r>
              <a:rPr lang="en-ID" sz="3800" b="0" i="0" dirty="0" err="1">
                <a:effectLst/>
                <a:latin typeface="Montserrat"/>
              </a:rPr>
              <a:t>komposisi</a:t>
            </a:r>
            <a:r>
              <a:rPr lang="en-ID" sz="3800" b="0" i="0" dirty="0">
                <a:effectLst/>
                <a:latin typeface="Montserrat"/>
              </a:rPr>
              <a:t>, dan </a:t>
            </a:r>
            <a:r>
              <a:rPr lang="en-ID" sz="3800" b="0" i="0" dirty="0" err="1">
                <a:effectLst/>
                <a:latin typeface="Montserrat"/>
              </a:rPr>
              <a:t>gaya</a:t>
            </a:r>
            <a:r>
              <a:rPr lang="en-ID" sz="3800" b="0" i="0" dirty="0">
                <a:effectLst/>
                <a:latin typeface="Montserrat"/>
              </a:rPr>
              <a:t> </a:t>
            </a:r>
            <a:r>
              <a:rPr lang="en-ID" sz="3800" b="0" i="0" dirty="0" err="1">
                <a:effectLst/>
                <a:latin typeface="Montserrat"/>
              </a:rPr>
              <a:t>bahasanya</a:t>
            </a:r>
            <a:r>
              <a:rPr lang="en-ID" sz="3800" b="0" i="0" dirty="0">
                <a:effectLst/>
                <a:latin typeface="Montserrat"/>
              </a:rPr>
              <a:t>. </a:t>
            </a:r>
            <a:endParaRPr lang="en-ID" sz="3800" dirty="0"/>
          </a:p>
        </p:txBody>
      </p:sp>
    </p:spTree>
    <p:extLst>
      <p:ext uri="{BB962C8B-B14F-4D97-AF65-F5344CB8AC3E}">
        <p14:creationId xmlns:p14="http://schemas.microsoft.com/office/powerpoint/2010/main" val="2689089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766E2-8390-44B6-8E8F-F54C26AC7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Multitafsir</a:t>
            </a:r>
            <a:r>
              <a:rPr lang="en-US" dirty="0"/>
              <a:t> </a:t>
            </a:r>
            <a:r>
              <a:rPr lang="en-US" dirty="0" err="1"/>
              <a:t>Istilah</a:t>
            </a:r>
            <a:r>
              <a:rPr lang="en-US" dirty="0"/>
              <a:t> Hukum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070EA6-C8FD-47EE-8802-918F7F47BB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3500" b="1" dirty="0"/>
              <a:t>“</a:t>
            </a:r>
            <a:r>
              <a:rPr lang="en-US" sz="3500" b="1" dirty="0" err="1"/>
              <a:t>dapat</a:t>
            </a:r>
            <a:r>
              <a:rPr lang="en-US" sz="3500" b="1" dirty="0"/>
              <a:t>”</a:t>
            </a:r>
          </a:p>
          <a:p>
            <a:pPr marL="268288" indent="0">
              <a:buNone/>
            </a:pPr>
            <a:r>
              <a:rPr lang="en-US" sz="3500" dirty="0" err="1"/>
              <a:t>memiliki</a:t>
            </a:r>
            <a:r>
              <a:rPr lang="en-US" sz="3500" dirty="0"/>
              <a:t> </a:t>
            </a:r>
            <a:r>
              <a:rPr lang="en-US" sz="3500" dirty="0" err="1"/>
              <a:t>makna</a:t>
            </a:r>
            <a:r>
              <a:rPr lang="en-US" sz="3500" dirty="0"/>
              <a:t> “</a:t>
            </a:r>
            <a:r>
              <a:rPr lang="en-US" sz="3500" dirty="0" err="1"/>
              <a:t>bisa</a:t>
            </a:r>
            <a:r>
              <a:rPr lang="en-US" sz="3500" dirty="0"/>
              <a:t>” yang </a:t>
            </a:r>
            <a:r>
              <a:rPr lang="en-US" sz="3500" dirty="0" err="1"/>
              <a:t>mengandung</a:t>
            </a:r>
            <a:r>
              <a:rPr lang="en-US" sz="3500" dirty="0"/>
              <a:t> </a:t>
            </a:r>
            <a:r>
              <a:rPr lang="en-US" sz="3500" dirty="0" err="1"/>
              <a:t>konsekuensi</a:t>
            </a:r>
            <a:r>
              <a:rPr lang="en-US" sz="3500" dirty="0"/>
              <a:t> </a:t>
            </a:r>
            <a:r>
              <a:rPr lang="en-US" sz="3500" dirty="0" err="1"/>
              <a:t>hukum</a:t>
            </a:r>
            <a:r>
              <a:rPr lang="en-US" sz="3500" dirty="0"/>
              <a:t> </a:t>
            </a:r>
            <a:r>
              <a:rPr lang="en-US" sz="3500" dirty="0" err="1"/>
              <a:t>dalam</a:t>
            </a:r>
            <a:r>
              <a:rPr lang="en-US" sz="3500" dirty="0"/>
              <a:t> </a:t>
            </a:r>
            <a:r>
              <a:rPr lang="en-US" sz="3500" dirty="0" err="1"/>
              <a:t>suatu</a:t>
            </a:r>
            <a:r>
              <a:rPr lang="en-US" sz="3500" dirty="0"/>
              <a:t> </a:t>
            </a:r>
            <a:r>
              <a:rPr lang="en-US" sz="3500" dirty="0" err="1"/>
              <a:t>perbuatan</a:t>
            </a:r>
            <a:r>
              <a:rPr lang="en-US" sz="3500" dirty="0"/>
              <a:t>/</a:t>
            </a:r>
            <a:r>
              <a:rPr lang="en-US" sz="3500" dirty="0" err="1"/>
              <a:t>peristiwa</a:t>
            </a:r>
            <a:r>
              <a:rPr lang="en-US" sz="3500" dirty="0"/>
              <a:t>.</a:t>
            </a:r>
          </a:p>
          <a:p>
            <a:pPr marL="268288" indent="0">
              <a:buNone/>
            </a:pPr>
            <a:endParaRPr lang="en-US" sz="3500" dirty="0"/>
          </a:p>
          <a:p>
            <a:r>
              <a:rPr lang="en-US" sz="3500" b="1" dirty="0"/>
              <a:t>“dan/</a:t>
            </a:r>
            <a:r>
              <a:rPr lang="en-US" sz="3500" b="1" dirty="0" err="1"/>
              <a:t>atau</a:t>
            </a:r>
            <a:r>
              <a:rPr lang="en-US" sz="3500" b="1" dirty="0"/>
              <a:t>”</a:t>
            </a:r>
          </a:p>
          <a:p>
            <a:pPr marL="268288" indent="0">
              <a:buNone/>
            </a:pPr>
            <a:r>
              <a:rPr lang="en-US" sz="3500" dirty="0" err="1"/>
              <a:t>Memiliki</a:t>
            </a:r>
            <a:r>
              <a:rPr lang="en-US" sz="3500" dirty="0"/>
              <a:t> </a:t>
            </a:r>
            <a:r>
              <a:rPr lang="en-US" sz="3500" dirty="0" err="1"/>
              <a:t>makna</a:t>
            </a:r>
            <a:r>
              <a:rPr lang="en-US" sz="3500" dirty="0"/>
              <a:t>  </a:t>
            </a:r>
            <a:r>
              <a:rPr lang="en-US" sz="3500" dirty="0" err="1"/>
              <a:t>pilihan</a:t>
            </a:r>
            <a:r>
              <a:rPr lang="en-US" sz="3500" dirty="0"/>
              <a:t> </a:t>
            </a:r>
            <a:r>
              <a:rPr lang="en-US" sz="3500" dirty="0" err="1"/>
              <a:t>atau</a:t>
            </a:r>
            <a:r>
              <a:rPr lang="en-US" sz="3500" dirty="0"/>
              <a:t> </a:t>
            </a:r>
            <a:r>
              <a:rPr lang="en-US" sz="3500" dirty="0" err="1"/>
              <a:t>keduanya</a:t>
            </a:r>
            <a:r>
              <a:rPr lang="en-US" sz="3500" dirty="0"/>
              <a:t> yang mana pada 1 </a:t>
            </a:r>
            <a:r>
              <a:rPr lang="en-US" sz="3500" dirty="0" err="1"/>
              <a:t>pilihan</a:t>
            </a:r>
            <a:r>
              <a:rPr lang="en-US" sz="3500" dirty="0"/>
              <a:t> </a:t>
            </a:r>
            <a:r>
              <a:rPr lang="en-US" sz="3500" dirty="0" err="1"/>
              <a:t>dijadikan</a:t>
            </a:r>
            <a:r>
              <a:rPr lang="en-US" sz="3500" dirty="0"/>
              <a:t> </a:t>
            </a:r>
            <a:r>
              <a:rPr lang="en-US" sz="3500" dirty="0" err="1"/>
              <a:t>prioritas</a:t>
            </a:r>
            <a:r>
              <a:rPr lang="en-US" sz="3500" dirty="0"/>
              <a:t> dan </a:t>
            </a:r>
            <a:r>
              <a:rPr lang="en-US" sz="3500" dirty="0" err="1"/>
              <a:t>pilihan</a:t>
            </a:r>
            <a:r>
              <a:rPr lang="en-US" sz="3500" dirty="0"/>
              <a:t> lain </a:t>
            </a:r>
            <a:r>
              <a:rPr lang="en-US" sz="3500" dirty="0" err="1"/>
              <a:t>dijadikan</a:t>
            </a:r>
            <a:r>
              <a:rPr lang="en-US" sz="3500" dirty="0"/>
              <a:t> </a:t>
            </a:r>
            <a:r>
              <a:rPr lang="en-US" sz="3500" dirty="0" err="1"/>
              <a:t>alternatif</a:t>
            </a:r>
            <a:r>
              <a:rPr lang="en-US" sz="3500" dirty="0"/>
              <a:t>.</a:t>
            </a:r>
          </a:p>
          <a:p>
            <a:pPr marL="268288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2790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2BBA1-EADA-47E2-BD15-58916E216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Memaknai</a:t>
            </a:r>
            <a:r>
              <a:rPr lang="en-US" dirty="0"/>
              <a:t> kata “</a:t>
            </a:r>
            <a:r>
              <a:rPr lang="en-US" dirty="0" err="1"/>
              <a:t>Keinginan</a:t>
            </a:r>
            <a:r>
              <a:rPr lang="en-US" dirty="0"/>
              <a:t>”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8A27D9-2D78-44B7-8BE8-CB91DF600F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b="1" dirty="0" err="1"/>
              <a:t>Keinginan</a:t>
            </a:r>
            <a:r>
              <a:rPr lang="en-US" sz="3600" b="1" dirty="0"/>
              <a:t> </a:t>
            </a:r>
            <a:r>
              <a:rPr lang="en-US" sz="3600" b="1" dirty="0">
                <a:sym typeface="Wingdings" panose="05000000000000000000" pitchFamily="2" charset="2"/>
              </a:rPr>
              <a:t> </a:t>
            </a:r>
            <a:r>
              <a:rPr lang="en-US" sz="3600" b="1" dirty="0" err="1">
                <a:sym typeface="Wingdings" panose="05000000000000000000" pitchFamily="2" charset="2"/>
              </a:rPr>
              <a:t>Ingin</a:t>
            </a:r>
            <a:r>
              <a:rPr lang="en-US" sz="3600" b="1" dirty="0">
                <a:sym typeface="Wingdings" panose="05000000000000000000" pitchFamily="2" charset="2"/>
              </a:rPr>
              <a:t>  </a:t>
            </a:r>
            <a:r>
              <a:rPr lang="en-US" sz="3600" b="1" dirty="0" err="1">
                <a:sym typeface="Wingdings" panose="05000000000000000000" pitchFamily="2" charset="2"/>
              </a:rPr>
              <a:t>Kehendak</a:t>
            </a:r>
            <a:r>
              <a:rPr lang="en-US" sz="3600" b="1" dirty="0">
                <a:sym typeface="Wingdings" panose="05000000000000000000" pitchFamily="2" charset="2"/>
              </a:rPr>
              <a:t> / Harapan</a:t>
            </a:r>
          </a:p>
          <a:p>
            <a:r>
              <a:rPr lang="en-US" sz="3600" dirty="0" err="1">
                <a:sym typeface="Wingdings" panose="05000000000000000000" pitchFamily="2" charset="2"/>
              </a:rPr>
              <a:t>Tidak</a:t>
            </a:r>
            <a:r>
              <a:rPr lang="en-US" sz="3600" dirty="0">
                <a:sym typeface="Wingdings" panose="05000000000000000000" pitchFamily="2" charset="2"/>
              </a:rPr>
              <a:t> </a:t>
            </a:r>
            <a:r>
              <a:rPr lang="en-US" sz="3600" dirty="0" err="1">
                <a:sym typeface="Wingdings" panose="05000000000000000000" pitchFamily="2" charset="2"/>
              </a:rPr>
              <a:t>ada</a:t>
            </a:r>
            <a:r>
              <a:rPr lang="en-US" sz="3600" dirty="0">
                <a:sym typeface="Wingdings" panose="05000000000000000000" pitchFamily="2" charset="2"/>
              </a:rPr>
              <a:t> </a:t>
            </a:r>
            <a:r>
              <a:rPr lang="en-US" sz="3600" dirty="0" err="1">
                <a:sym typeface="Wingdings" panose="05000000000000000000" pitchFamily="2" charset="2"/>
              </a:rPr>
              <a:t>makna</a:t>
            </a:r>
            <a:r>
              <a:rPr lang="en-US" sz="3600" dirty="0">
                <a:sym typeface="Wingdings" panose="05000000000000000000" pitchFamily="2" charset="2"/>
              </a:rPr>
              <a:t> </a:t>
            </a:r>
            <a:r>
              <a:rPr lang="en-US" sz="3600" dirty="0" err="1">
                <a:sym typeface="Wingdings" panose="05000000000000000000" pitchFamily="2" charset="2"/>
              </a:rPr>
              <a:t>ganda</a:t>
            </a:r>
            <a:r>
              <a:rPr lang="en-US" sz="3600" dirty="0">
                <a:sym typeface="Wingdings" panose="05000000000000000000" pitchFamily="2" charset="2"/>
              </a:rPr>
              <a:t> </a:t>
            </a:r>
            <a:r>
              <a:rPr lang="en-US" sz="3600" dirty="0" err="1">
                <a:sym typeface="Wingdings" panose="05000000000000000000" pitchFamily="2" charset="2"/>
              </a:rPr>
              <a:t>didalam</a:t>
            </a:r>
            <a:r>
              <a:rPr lang="en-US" sz="3600" dirty="0">
                <a:sym typeface="Wingdings" panose="05000000000000000000" pitchFamily="2" charset="2"/>
              </a:rPr>
              <a:t> kata “</a:t>
            </a:r>
            <a:r>
              <a:rPr lang="en-US" sz="3600" dirty="0" err="1">
                <a:sym typeface="Wingdings" panose="05000000000000000000" pitchFamily="2" charset="2"/>
              </a:rPr>
              <a:t>Keinginan</a:t>
            </a:r>
            <a:r>
              <a:rPr lang="en-US" sz="3600" dirty="0">
                <a:sym typeface="Wingdings" panose="05000000000000000000" pitchFamily="2" charset="2"/>
              </a:rPr>
              <a:t>”</a:t>
            </a:r>
          </a:p>
          <a:p>
            <a:r>
              <a:rPr lang="en-US" sz="3600" dirty="0">
                <a:sym typeface="Wingdings" panose="05000000000000000000" pitchFamily="2" charset="2"/>
              </a:rPr>
              <a:t>Kata “</a:t>
            </a:r>
            <a:r>
              <a:rPr lang="en-US" sz="3600" dirty="0" err="1">
                <a:sym typeface="Wingdings" panose="05000000000000000000" pitchFamily="2" charset="2"/>
              </a:rPr>
              <a:t>Keinginan</a:t>
            </a:r>
            <a:r>
              <a:rPr lang="en-US" sz="3600" dirty="0">
                <a:sym typeface="Wingdings" panose="05000000000000000000" pitchFamily="2" charset="2"/>
              </a:rPr>
              <a:t>” </a:t>
            </a:r>
            <a:r>
              <a:rPr lang="en-US" sz="3600" dirty="0" err="1">
                <a:sym typeface="Wingdings" panose="05000000000000000000" pitchFamily="2" charset="2"/>
              </a:rPr>
              <a:t>tidak</a:t>
            </a:r>
            <a:r>
              <a:rPr lang="en-US" sz="3600" dirty="0">
                <a:sym typeface="Wingdings" panose="05000000000000000000" pitchFamily="2" charset="2"/>
              </a:rPr>
              <a:t> </a:t>
            </a:r>
            <a:r>
              <a:rPr lang="en-US" sz="3600" dirty="0" err="1">
                <a:sym typeface="Wingdings" panose="05000000000000000000" pitchFamily="2" charset="2"/>
              </a:rPr>
              <a:t>termasuk</a:t>
            </a:r>
            <a:r>
              <a:rPr lang="en-US" sz="3600" dirty="0">
                <a:sym typeface="Wingdings" panose="05000000000000000000" pitchFamily="2" charset="2"/>
              </a:rPr>
              <a:t> </a:t>
            </a:r>
            <a:r>
              <a:rPr lang="en-US" sz="3600" dirty="0" err="1">
                <a:sym typeface="Wingdings" panose="05000000000000000000" pitchFamily="2" charset="2"/>
              </a:rPr>
              <a:t>didalam</a:t>
            </a:r>
            <a:r>
              <a:rPr lang="en-US" sz="3600" dirty="0">
                <a:sym typeface="Wingdings" panose="05000000000000000000" pitchFamily="2" charset="2"/>
              </a:rPr>
              <a:t> </a:t>
            </a:r>
            <a:r>
              <a:rPr lang="en-US" sz="3600" dirty="0" err="1">
                <a:sym typeface="Wingdings" panose="05000000000000000000" pitchFamily="2" charset="2"/>
              </a:rPr>
              <a:t>Istilah</a:t>
            </a:r>
            <a:r>
              <a:rPr lang="en-US" sz="3600" dirty="0">
                <a:sym typeface="Wingdings" panose="05000000000000000000" pitchFamily="2" charset="2"/>
              </a:rPr>
              <a:t> Hukum </a:t>
            </a:r>
            <a:r>
              <a:rPr lang="en-US" sz="3600" dirty="0" err="1">
                <a:sym typeface="Wingdings" panose="05000000000000000000" pitchFamily="2" charset="2"/>
              </a:rPr>
              <a:t>namun</a:t>
            </a:r>
            <a:r>
              <a:rPr lang="en-US" sz="3600" dirty="0">
                <a:sym typeface="Wingdings" panose="05000000000000000000" pitchFamily="2" charset="2"/>
              </a:rPr>
              <a:t> </a:t>
            </a:r>
            <a:r>
              <a:rPr lang="en-US" sz="3600" dirty="0" err="1">
                <a:sym typeface="Wingdings" panose="05000000000000000000" pitchFamily="2" charset="2"/>
              </a:rPr>
              <a:t>bisa</a:t>
            </a:r>
            <a:r>
              <a:rPr lang="en-US" sz="3600" dirty="0">
                <a:sym typeface="Wingdings" panose="05000000000000000000" pitchFamily="2" charset="2"/>
              </a:rPr>
              <a:t> </a:t>
            </a:r>
            <a:r>
              <a:rPr lang="en-US" sz="3600" dirty="0" err="1">
                <a:sym typeface="Wingdings" panose="05000000000000000000" pitchFamily="2" charset="2"/>
              </a:rPr>
              <a:t>termasuk</a:t>
            </a:r>
            <a:r>
              <a:rPr lang="en-US" sz="3600" dirty="0">
                <a:sym typeface="Wingdings" panose="05000000000000000000" pitchFamily="2" charset="2"/>
              </a:rPr>
              <a:t> </a:t>
            </a:r>
            <a:r>
              <a:rPr lang="en-US" sz="3600" dirty="0" err="1">
                <a:sym typeface="Wingdings" panose="05000000000000000000" pitchFamily="2" charset="2"/>
              </a:rPr>
              <a:t>dalam</a:t>
            </a:r>
            <a:r>
              <a:rPr lang="en-US" sz="3600" dirty="0">
                <a:sym typeface="Wingdings" panose="05000000000000000000" pitchFamily="2" charset="2"/>
              </a:rPr>
              <a:t> </a:t>
            </a:r>
            <a:r>
              <a:rPr lang="en-US" sz="3600" dirty="0" err="1">
                <a:sym typeface="Wingdings" panose="05000000000000000000" pitchFamily="2" charset="2"/>
              </a:rPr>
              <a:t>unsur</a:t>
            </a:r>
            <a:r>
              <a:rPr lang="en-US" sz="3600" dirty="0">
                <a:sym typeface="Wingdings" panose="05000000000000000000" pitchFamily="2" charset="2"/>
              </a:rPr>
              <a:t> </a:t>
            </a:r>
            <a:r>
              <a:rPr lang="en-US" sz="3600" dirty="0" err="1">
                <a:sym typeface="Wingdings" panose="05000000000000000000" pitchFamily="2" charset="2"/>
              </a:rPr>
              <a:t>hukum</a:t>
            </a:r>
            <a:r>
              <a:rPr lang="en-US" sz="3600" dirty="0">
                <a:sym typeface="Wingdings" panose="05000000000000000000" pitchFamily="2" charset="2"/>
              </a:rPr>
              <a:t> </a:t>
            </a:r>
            <a:r>
              <a:rPr lang="en-US" sz="3600" dirty="0" err="1">
                <a:sym typeface="Wingdings" panose="05000000000000000000" pitchFamily="2" charset="2"/>
              </a:rPr>
              <a:t>dalam</a:t>
            </a:r>
            <a:r>
              <a:rPr lang="en-US" sz="3600" dirty="0">
                <a:sym typeface="Wingdings" panose="05000000000000000000" pitchFamily="2" charset="2"/>
              </a:rPr>
              <a:t> </a:t>
            </a:r>
            <a:r>
              <a:rPr lang="en-US" sz="3600" dirty="0" err="1">
                <a:sym typeface="Wingdings" panose="05000000000000000000" pitchFamily="2" charset="2"/>
              </a:rPr>
              <a:t>suatu</a:t>
            </a:r>
            <a:r>
              <a:rPr lang="en-US" sz="3600" dirty="0">
                <a:sym typeface="Wingdings" panose="05000000000000000000" pitchFamily="2" charset="2"/>
              </a:rPr>
              <a:t> </a:t>
            </a:r>
            <a:r>
              <a:rPr lang="en-US" sz="3600" dirty="0" err="1">
                <a:sym typeface="Wingdings" panose="05000000000000000000" pitchFamily="2" charset="2"/>
              </a:rPr>
              <a:t>perbuatan</a:t>
            </a:r>
            <a:r>
              <a:rPr lang="en-US" sz="3600" dirty="0">
                <a:sym typeface="Wingdings" panose="05000000000000000000" pitchFamily="2" charset="2"/>
              </a:rPr>
              <a:t> </a:t>
            </a:r>
            <a:r>
              <a:rPr lang="en-US" sz="3600" dirty="0" err="1">
                <a:sym typeface="Wingdings" panose="05000000000000000000" pitchFamily="2" charset="2"/>
              </a:rPr>
              <a:t>tertentu</a:t>
            </a:r>
            <a:r>
              <a:rPr lang="en-US" sz="3600" dirty="0">
                <a:sym typeface="Wingdings" panose="05000000000000000000" pitchFamily="2" charset="2"/>
              </a:rPr>
              <a:t> dan </a:t>
            </a:r>
            <a:r>
              <a:rPr lang="en-US" sz="3600" dirty="0" err="1">
                <a:sym typeface="Wingdings" panose="05000000000000000000" pitchFamily="2" charset="2"/>
              </a:rPr>
              <a:t>memiliki</a:t>
            </a:r>
            <a:r>
              <a:rPr lang="en-US" sz="3600" dirty="0">
                <a:sym typeface="Wingdings" panose="05000000000000000000" pitchFamily="2" charset="2"/>
              </a:rPr>
              <a:t> </a:t>
            </a:r>
            <a:r>
              <a:rPr lang="en-US" sz="3600" dirty="0" err="1">
                <a:sym typeface="Wingdings" panose="05000000000000000000" pitchFamily="2" charset="2"/>
              </a:rPr>
              <a:t>tujuan</a:t>
            </a:r>
            <a:r>
              <a:rPr lang="en-US" sz="3600" dirty="0">
                <a:sym typeface="Wingdings" panose="05000000000000000000" pitchFamily="2" charset="2"/>
              </a:rPr>
              <a:t> </a:t>
            </a:r>
            <a:r>
              <a:rPr lang="en-US" sz="3600" dirty="0" err="1">
                <a:sym typeface="Wingdings" panose="05000000000000000000" pitchFamily="2" charset="2"/>
              </a:rPr>
              <a:t>tertentu</a:t>
            </a:r>
            <a:r>
              <a:rPr lang="en-US" sz="3600" dirty="0">
                <a:sym typeface="Wingdings" panose="05000000000000000000" pitchFamily="2" charset="2"/>
              </a:rPr>
              <a:t> pula.</a:t>
            </a:r>
          </a:p>
          <a:p>
            <a:endParaRPr lang="en-US" sz="3600" dirty="0">
              <a:sym typeface="Wingdings" panose="05000000000000000000" pitchFamily="2" charset="2"/>
            </a:endParaRPr>
          </a:p>
          <a:p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2539350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3CBBB-DCCF-4963-BFD3-5FA7DC74D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TERIMA KASIH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6A746C-8106-4E58-A35C-BB3B3222D2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ID" sz="4400" b="1" i="0" dirty="0">
                <a:effectLst/>
                <a:latin typeface="MV Boli" panose="02000500030200090000" pitchFamily="2" charset="0"/>
                <a:cs typeface="MV Boli" panose="02000500030200090000" pitchFamily="2" charset="0"/>
              </a:rPr>
              <a:t>“</a:t>
            </a:r>
            <a:r>
              <a:rPr lang="en-ID" sz="4400" b="1" i="0" dirty="0" err="1">
                <a:effectLst/>
                <a:latin typeface="MV Boli" panose="02000500030200090000" pitchFamily="2" charset="0"/>
                <a:cs typeface="MV Boli" panose="02000500030200090000" pitchFamily="2" charset="0"/>
              </a:rPr>
              <a:t>Suatu</a:t>
            </a:r>
            <a:r>
              <a:rPr lang="en-ID" sz="4400" b="1" i="0" dirty="0">
                <a:effectLst/>
                <a:latin typeface="MV Boli" panose="02000500030200090000" pitchFamily="2" charset="0"/>
                <a:cs typeface="MV Boli" panose="02000500030200090000" pitchFamily="2" charset="0"/>
              </a:rPr>
              <a:t> </a:t>
            </a:r>
            <a:r>
              <a:rPr lang="en-ID" sz="4400" b="1" i="0" dirty="0" err="1">
                <a:effectLst/>
                <a:latin typeface="MV Boli" panose="02000500030200090000" pitchFamily="2" charset="0"/>
                <a:cs typeface="MV Boli" panose="02000500030200090000" pitchFamily="2" charset="0"/>
              </a:rPr>
              <a:t>istilah</a:t>
            </a:r>
            <a:r>
              <a:rPr lang="en-ID" sz="4400" b="1" i="0" dirty="0">
                <a:effectLst/>
                <a:latin typeface="MV Boli" panose="02000500030200090000" pitchFamily="2" charset="0"/>
                <a:cs typeface="MV Boli" panose="02000500030200090000" pitchFamily="2" charset="0"/>
              </a:rPr>
              <a:t> </a:t>
            </a:r>
            <a:r>
              <a:rPr lang="en-ID" sz="4400" b="1" i="0" dirty="0" err="1">
                <a:effectLst/>
                <a:latin typeface="MV Boli" panose="02000500030200090000" pitchFamily="2" charset="0"/>
                <a:cs typeface="MV Boli" panose="02000500030200090000" pitchFamily="2" charset="0"/>
              </a:rPr>
              <a:t>hukum</a:t>
            </a:r>
            <a:r>
              <a:rPr lang="en-ID" sz="4400" b="1" i="0" dirty="0">
                <a:effectLst/>
                <a:latin typeface="MV Boli" panose="02000500030200090000" pitchFamily="2" charset="0"/>
                <a:cs typeface="MV Boli" panose="02000500030200090000" pitchFamily="2" charset="0"/>
              </a:rPr>
              <a:t> </a:t>
            </a:r>
            <a:r>
              <a:rPr lang="en-ID" sz="4400" b="1" i="0" dirty="0" err="1">
                <a:effectLst/>
                <a:latin typeface="MV Boli" panose="02000500030200090000" pitchFamily="2" charset="0"/>
                <a:cs typeface="MV Boli" panose="02000500030200090000" pitchFamily="2" charset="0"/>
              </a:rPr>
              <a:t>memiliki</a:t>
            </a:r>
            <a:r>
              <a:rPr lang="en-ID" sz="4400" b="1" i="0" dirty="0">
                <a:effectLst/>
                <a:latin typeface="MV Boli" panose="02000500030200090000" pitchFamily="2" charset="0"/>
                <a:cs typeface="MV Boli" panose="02000500030200090000" pitchFamily="2" charset="0"/>
              </a:rPr>
              <a:t> </a:t>
            </a:r>
            <a:r>
              <a:rPr lang="en-ID" sz="4400" b="1" i="0" dirty="0" err="1">
                <a:effectLst/>
                <a:latin typeface="MV Boli" panose="02000500030200090000" pitchFamily="2" charset="0"/>
                <a:cs typeface="MV Boli" panose="02000500030200090000" pitchFamily="2" charset="0"/>
              </a:rPr>
              <a:t>makna</a:t>
            </a:r>
            <a:r>
              <a:rPr lang="en-ID" sz="4400" b="1" i="0" dirty="0">
                <a:effectLst/>
                <a:latin typeface="MV Boli" panose="02000500030200090000" pitchFamily="2" charset="0"/>
                <a:cs typeface="MV Boli" panose="02000500030200090000" pitchFamily="2" charset="0"/>
              </a:rPr>
              <a:t> </a:t>
            </a:r>
            <a:r>
              <a:rPr lang="en-ID" sz="4400" b="1" i="0" dirty="0" err="1">
                <a:effectLst/>
                <a:latin typeface="MV Boli" panose="02000500030200090000" pitchFamily="2" charset="0"/>
                <a:cs typeface="MV Boli" panose="02000500030200090000" pitchFamily="2" charset="0"/>
              </a:rPr>
              <a:t>tertentu</a:t>
            </a:r>
            <a:r>
              <a:rPr lang="en-ID" sz="4400" b="1" i="0" dirty="0">
                <a:effectLst/>
                <a:latin typeface="MV Boli" panose="02000500030200090000" pitchFamily="2" charset="0"/>
                <a:cs typeface="MV Boli" panose="02000500030200090000" pitchFamily="2" charset="0"/>
              </a:rPr>
              <a:t> dan </a:t>
            </a:r>
            <a:r>
              <a:rPr lang="en-ID" sz="4400" b="1" i="0" dirty="0" err="1">
                <a:effectLst/>
                <a:latin typeface="MV Boli" panose="02000500030200090000" pitchFamily="2" charset="0"/>
                <a:cs typeface="MV Boli" panose="02000500030200090000" pitchFamily="2" charset="0"/>
              </a:rPr>
              <a:t>terkadang</a:t>
            </a:r>
            <a:r>
              <a:rPr lang="en-ID" sz="4400" b="1" i="0" dirty="0">
                <a:effectLst/>
                <a:latin typeface="MV Boli" panose="02000500030200090000" pitchFamily="2" charset="0"/>
                <a:cs typeface="MV Boli" panose="02000500030200090000" pitchFamily="2" charset="0"/>
              </a:rPr>
              <a:t> </a:t>
            </a:r>
            <a:r>
              <a:rPr lang="en-ID" sz="4400" b="1" i="0" dirty="0" err="1">
                <a:effectLst/>
                <a:latin typeface="MV Boli" panose="02000500030200090000" pitchFamily="2" charset="0"/>
                <a:cs typeface="MV Boli" panose="02000500030200090000" pitchFamily="2" charset="0"/>
              </a:rPr>
              <a:t>membawa</a:t>
            </a:r>
            <a:r>
              <a:rPr lang="en-ID" sz="4400" b="1" i="0" dirty="0">
                <a:effectLst/>
                <a:latin typeface="MV Boli" panose="02000500030200090000" pitchFamily="2" charset="0"/>
                <a:cs typeface="MV Boli" panose="02000500030200090000" pitchFamily="2" charset="0"/>
              </a:rPr>
              <a:t> </a:t>
            </a:r>
            <a:r>
              <a:rPr lang="en-ID" sz="4400" b="1" i="0" dirty="0" err="1">
                <a:effectLst/>
                <a:latin typeface="MV Boli" panose="02000500030200090000" pitchFamily="2" charset="0"/>
                <a:cs typeface="MV Boli" panose="02000500030200090000" pitchFamily="2" charset="0"/>
              </a:rPr>
              <a:t>akibat</a:t>
            </a:r>
            <a:r>
              <a:rPr lang="en-ID" sz="4400" b="1" i="0" dirty="0">
                <a:effectLst/>
                <a:latin typeface="MV Boli" panose="02000500030200090000" pitchFamily="2" charset="0"/>
                <a:cs typeface="MV Boli" panose="02000500030200090000" pitchFamily="2" charset="0"/>
              </a:rPr>
              <a:t> </a:t>
            </a:r>
            <a:r>
              <a:rPr lang="en-ID" sz="4400" b="1" i="0" dirty="0" err="1">
                <a:effectLst/>
                <a:latin typeface="MV Boli" panose="02000500030200090000" pitchFamily="2" charset="0"/>
                <a:cs typeface="MV Boli" panose="02000500030200090000" pitchFamily="2" charset="0"/>
              </a:rPr>
              <a:t>hukum</a:t>
            </a:r>
            <a:r>
              <a:rPr lang="en-ID" sz="4400" b="1" i="0" dirty="0">
                <a:effectLst/>
                <a:latin typeface="MV Boli" panose="02000500030200090000" pitchFamily="2" charset="0"/>
                <a:cs typeface="MV Boli" panose="02000500030200090000" pitchFamily="2" charset="0"/>
              </a:rPr>
              <a:t> </a:t>
            </a:r>
            <a:r>
              <a:rPr lang="en-ID" sz="4400" b="1" i="0" dirty="0" err="1">
                <a:effectLst/>
                <a:latin typeface="MV Boli" panose="02000500030200090000" pitchFamily="2" charset="0"/>
                <a:cs typeface="MV Boli" panose="02000500030200090000" pitchFamily="2" charset="0"/>
              </a:rPr>
              <a:t>tertentu</a:t>
            </a:r>
            <a:r>
              <a:rPr lang="en-ID" sz="4400" b="1" i="0" dirty="0">
                <a:effectLst/>
                <a:latin typeface="MV Boli" panose="02000500030200090000" pitchFamily="2" charset="0"/>
                <a:cs typeface="MV Boli" panose="02000500030200090000" pitchFamily="2" charset="0"/>
              </a:rPr>
              <a:t>.”</a:t>
            </a:r>
            <a:endParaRPr lang="en-ID" sz="4400" dirty="0">
              <a:latin typeface="MV Boli" panose="02000500030200090000" pitchFamily="2" charset="0"/>
              <a:cs typeface="MV Boli" panose="02000500030200090000" pitchFamily="2" charset="0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282423705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183</TotalTime>
  <Words>176</Words>
  <Application>Microsoft Office PowerPoint</Application>
  <PresentationFormat>Widescreen</PresentationFormat>
  <Paragraphs>23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4" baseType="lpstr">
      <vt:lpstr>Adobe Gothic Std B</vt:lpstr>
      <vt:lpstr>Adobe Garamond Pro Bold</vt:lpstr>
      <vt:lpstr>Arial</vt:lpstr>
      <vt:lpstr>Calisto MT</vt:lpstr>
      <vt:lpstr>Cambria</vt:lpstr>
      <vt:lpstr>Montserrat</vt:lpstr>
      <vt:lpstr>MV Boli</vt:lpstr>
      <vt:lpstr>Trebuchet MS</vt:lpstr>
      <vt:lpstr>Berlin</vt:lpstr>
      <vt:lpstr>MEMAHAMI MULTITAFSIR BAHASA HUKUM DALAM PERSPEKTIF HUKUM</vt:lpstr>
      <vt:lpstr>BAHASA HUKUM</vt:lpstr>
      <vt:lpstr>Multitafsir Istilah Hukum</vt:lpstr>
      <vt:lpstr>Memaknai kata “Keinginan”</vt:lpstr>
      <vt:lpstr>TERIMA KASIH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MEMAHAMI MULTITAFSIR BAHASA HUKUM DALAM PERSPEKTIF HUKUM</dc:title>
  <dc:creator>user</dc:creator>
  <cp:lastModifiedBy>user</cp:lastModifiedBy>
  <cp:revision>5</cp:revision>
  <dcterms:created xsi:type="dcterms:W3CDTF">2021-08-19T03:03:53Z</dcterms:created>
  <dcterms:modified xsi:type="dcterms:W3CDTF">2021-08-19T22:59:58Z</dcterms:modified>
</cp:coreProperties>
</file>